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9"/>
  </p:notesMasterIdLst>
  <p:handoutMasterIdLst>
    <p:handoutMasterId r:id="rId10"/>
  </p:handoutMasterIdLst>
  <p:sldIdLst>
    <p:sldId id="282" r:id="rId3"/>
    <p:sldId id="283" r:id="rId4"/>
    <p:sldId id="284" r:id="rId5"/>
    <p:sldId id="285" r:id="rId6"/>
    <p:sldId id="286" r:id="rId7"/>
    <p:sldId id="287"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0035" autoAdjust="0"/>
  </p:normalViewPr>
  <p:slideViewPr>
    <p:cSldViewPr>
      <p:cViewPr varScale="1">
        <p:scale>
          <a:sx n="58" d="100"/>
          <a:sy n="58" d="100"/>
        </p:scale>
        <p:origin x="283" y="53"/>
      </p:cViewPr>
      <p:guideLst/>
    </p:cSldViewPr>
  </p:slideViewPr>
  <p:notesTextViewPr>
    <p:cViewPr>
      <p:scale>
        <a:sx n="1" d="1"/>
        <a:sy n="1" d="1"/>
      </p:scale>
      <p:origin x="0" y="0"/>
    </p:cViewPr>
  </p:notesTextViewPr>
  <p:notesViewPr>
    <p:cSldViewPr>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3B91161-8FD7-445B-927D-7C9E1A250AAE}" type="datetimeFigureOut">
              <a:rPr lang="en-US" smtClean="0"/>
              <a:t>1/7/2018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1CCCBEA-30B3-4952-9282-0C36E98AE902}" type="slidenum">
              <a:rPr lang="en-US" smtClean="0"/>
              <a:t>‹#›</a:t>
            </a:fld>
            <a:endParaRPr lang="en-US"/>
          </a:p>
        </p:txBody>
      </p:sp>
    </p:spTree>
    <p:extLst>
      <p:ext uri="{BB962C8B-B14F-4D97-AF65-F5344CB8AC3E}">
        <p14:creationId xmlns:p14="http://schemas.microsoft.com/office/powerpoint/2010/main" val="4206046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5A0B7B-D2D9-49A6-846A-754EBE5BB9D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EE93FC-2F22-4915-9D81-9DFB886E47CC}" type="slidenum">
              <a:rPr lang="en-US" smtClean="0"/>
              <a:t>‹#›</a:t>
            </a:fld>
            <a:endParaRPr lang="en-US"/>
          </a:p>
        </p:txBody>
      </p:sp>
    </p:spTree>
    <p:extLst>
      <p:ext uri="{BB962C8B-B14F-4D97-AF65-F5344CB8AC3E}">
        <p14:creationId xmlns:p14="http://schemas.microsoft.com/office/powerpoint/2010/main" val="339925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4. </a:t>
            </a:r>
            <a:r>
              <a:rPr lang="hu-HU" sz="1200" b="1" kern="1200" dirty="0" smtClean="0">
                <a:solidFill>
                  <a:schemeClr val="tx1"/>
                </a:solidFill>
                <a:effectLst/>
                <a:latin typeface="+mn-lt"/>
                <a:ea typeface="+mn-ea"/>
                <a:cs typeface="+mn-cs"/>
              </a:rPr>
              <a:t>A TELJES ÁTALAKULÁS</a:t>
            </a:r>
            <a:r>
              <a:rPr lang="en-GB" sz="1200" b="1"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hu-HU" sz="1200" b="1" kern="1200" dirty="0" smtClean="0">
                <a:solidFill>
                  <a:schemeClr val="tx1"/>
                </a:solidFill>
                <a:effectLst/>
                <a:latin typeface="+mn-lt"/>
                <a:ea typeface="+mn-ea"/>
                <a:cs typeface="+mn-cs"/>
              </a:rPr>
              <a:t>MIELŐTT ELKEZDITEK  </a:t>
            </a:r>
            <a:endParaRPr lang="hu-HU" sz="1200" kern="1200" dirty="0" smtClean="0">
              <a:solidFill>
                <a:schemeClr val="tx1"/>
              </a:solidFill>
              <a:effectLst/>
              <a:latin typeface="+mn-lt"/>
              <a:ea typeface="+mn-ea"/>
              <a:cs typeface="+mn-cs"/>
            </a:endParaRPr>
          </a:p>
          <a:p>
            <a:pPr lvl="0"/>
            <a:r>
              <a:rPr lang="hu-HU" sz="1200" kern="1200" dirty="0" smtClean="0">
                <a:solidFill>
                  <a:schemeClr val="tx1"/>
                </a:solidFill>
                <a:effectLst/>
                <a:latin typeface="+mn-lt"/>
                <a:ea typeface="+mn-ea"/>
                <a:cs typeface="+mn-cs"/>
              </a:rPr>
              <a:t>Imádságos szívvel olvasd át az egész leckét, legalább kétszer!  </a:t>
            </a:r>
          </a:p>
          <a:p>
            <a:pPr lvl="0"/>
            <a:r>
              <a:rPr lang="hu-HU" sz="1200" kern="1200" dirty="0" smtClean="0">
                <a:solidFill>
                  <a:schemeClr val="tx1"/>
                </a:solidFill>
                <a:effectLst/>
                <a:latin typeface="+mn-lt"/>
                <a:ea typeface="+mn-ea"/>
                <a:cs typeface="+mn-cs"/>
              </a:rPr>
              <a:t>Gyűjts össze minden anyagot, amire az üléseken minden szekcióban szükségetek lehet! </a:t>
            </a:r>
          </a:p>
          <a:p>
            <a:pPr lvl="0"/>
            <a:r>
              <a:rPr lang="hu-HU" sz="1200" kern="1200" dirty="0" smtClean="0">
                <a:solidFill>
                  <a:schemeClr val="tx1"/>
                </a:solidFill>
                <a:effectLst/>
                <a:latin typeface="+mn-lt"/>
                <a:ea typeface="+mn-ea"/>
                <a:cs typeface="+mn-cs"/>
              </a:rPr>
              <a:t>Dolgozzatok együtt a csoport egyik tagjával és tervezzétek meg, ki, melyik szekciót fogja vezetni!  </a:t>
            </a: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SZEMÉLYES FELKÉSZÜLÉS A VEZETÉSRE: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Gondolj valamire, amiben teljesen megújultál, amióta elfogadtad Jézust! Talán egyik jellemvonásod, gondolkodásod, vagy hozzáállásod változott meg gyökeresen. Vagy talán vadonatúj lelki ajándékot kaptál a Szentlélektől a munkádhoz.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Mindenképpen oszd meg ezt a tapasztalatodat a csoporttal, ha a Szentlélek indíttatását érzed rá! Ha nem, akkor is használd fel hatását a mai összejövetel vezetéséhez!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1</a:t>
            </a:fld>
            <a:endParaRPr lang="en-US"/>
          </a:p>
        </p:txBody>
      </p:sp>
    </p:spTree>
    <p:extLst>
      <p:ext uri="{BB962C8B-B14F-4D97-AF65-F5344CB8AC3E}">
        <p14:creationId xmlns:p14="http://schemas.microsoft.com/office/powerpoint/2010/main" val="1348485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ÜDVÖZLÉS ÉS IMÁDSÁG (5perc)</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Üdvözöld a csoportot!  </a:t>
            </a:r>
          </a:p>
          <a:p>
            <a:r>
              <a:rPr lang="hu-HU" sz="1200" kern="1200" dirty="0" smtClean="0">
                <a:solidFill>
                  <a:schemeClr val="tx1"/>
                </a:solidFill>
                <a:effectLst/>
                <a:latin typeface="+mn-lt"/>
                <a:ea typeface="+mn-ea"/>
                <a:cs typeface="+mn-cs"/>
              </a:rPr>
              <a:t>Ellenőrizd, hogy mindenki magával hozta-e imanaplóját! Kérdezd meg, átnézte-e valaki az előző lecke igekutató feladatait. Találtak-e valami újat, amit megosztanának a többiekkel? Térjetek vissza az imanaplóba bejegyzett imakérésekre is, és foglaljátok bele az imádságba!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Ha van pillangót ábrázoló plakátunk, vagy plasztik figuránk, lepkékről szóló könyvünk, használjuk a bevezető alatt! Vagy a gyülekezés ideje alatt vetíthetünk is a pillangóról szóló kisfilmeket.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Isten teremtő hatalmának átalakító hatását megfigyelhetjük a petéből hernyóvá, bábbá, majd pillangóvá váló lepkék fejlődését szemlélve. Láthatóan minden egyes teremtmény más és más alakot ölt különböző életszakaszaiban. Isten újjáteremtő hatalmának csodája, hogy egy petéből ügyetlenül araszoló hernyó lesz. Újabb csoda, ahogy a hernyó bebábozódik és holtnak látszik. A következő csoda által a báb repülni tudó, gyönyörű pillangóvá alakul. Ha Isten ilyesmit képes véghezvinni egy apró rovarral, képzeljük csak el, bennünket is hogy át tud alakítani olyan csodálatos emberré, amilyennek eredetileg szánt minket!  </a:t>
            </a:r>
          </a:p>
          <a:p>
            <a:r>
              <a:rPr lang="hu-HU" sz="1200" kern="1200" dirty="0" smtClean="0">
                <a:solidFill>
                  <a:schemeClr val="tx1"/>
                </a:solidFill>
                <a:effectLst/>
                <a:latin typeface="+mn-lt"/>
                <a:ea typeface="+mn-ea"/>
                <a:cs typeface="+mn-cs"/>
              </a:rPr>
              <a:t>Ma azt fogjuk megvizsgálni, hogyan teszi lehetővé számunkra Jézussal való kapcsolatunk egy teljesen új személyiség elnyerését. </a:t>
            </a:r>
          </a:p>
          <a:p>
            <a:r>
              <a:rPr lang="hu-HU"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2</a:t>
            </a:fld>
            <a:endParaRPr lang="en-US"/>
          </a:p>
        </p:txBody>
      </p:sp>
    </p:spTree>
    <p:extLst>
      <p:ext uri="{BB962C8B-B14F-4D97-AF65-F5344CB8AC3E}">
        <p14:creationId xmlns:p14="http://schemas.microsoft.com/office/powerpoint/2010/main" val="176332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dirty="0" smtClean="0"/>
              <a:t>Videoklip</a:t>
            </a:r>
            <a:r>
              <a:rPr lang="en-GB" baseline="0" dirty="0" smtClean="0"/>
              <a:t> </a:t>
            </a:r>
            <a:r>
              <a:rPr lang="en-GB" baseline="0" dirty="0"/>
              <a:t>– </a:t>
            </a:r>
            <a:r>
              <a:rPr lang="hu-HU" baseline="0" dirty="0" smtClean="0"/>
              <a:t>Új </a:t>
            </a:r>
            <a:r>
              <a:rPr lang="hu-HU" baseline="0" smtClean="0"/>
              <a:t>teremtés vagy </a:t>
            </a:r>
            <a:r>
              <a:rPr lang="en-GB" baseline="0" smtClean="0"/>
              <a:t>– </a:t>
            </a:r>
            <a:r>
              <a:rPr lang="en-GB" baseline="0" dirty="0"/>
              <a:t>Igniter </a:t>
            </a:r>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3</a:t>
            </a:fld>
            <a:endParaRPr lang="en-US"/>
          </a:p>
        </p:txBody>
      </p:sp>
    </p:spTree>
    <p:extLst>
      <p:ext uri="{BB962C8B-B14F-4D97-AF65-F5344CB8AC3E}">
        <p14:creationId xmlns:p14="http://schemas.microsoft.com/office/powerpoint/2010/main" val="1790231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BEMELEGÍTÉS  (7perc)</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Szükségünk lesz: </a:t>
            </a:r>
          </a:p>
          <a:p>
            <a:pPr lvl="0"/>
            <a:r>
              <a:rPr lang="hu-HU" sz="1200" kern="1200" dirty="0" smtClean="0">
                <a:solidFill>
                  <a:schemeClr val="tx1"/>
                </a:solidFill>
                <a:effectLst/>
                <a:latin typeface="+mn-lt"/>
                <a:ea typeface="+mn-ea"/>
                <a:cs typeface="+mn-cs"/>
              </a:rPr>
              <a:t>Néhány érdekes, mutatós, de tiszta hulladékra és újrahasznosított anyagra. </a:t>
            </a:r>
          </a:p>
          <a:p>
            <a:pPr lvl="0"/>
            <a:r>
              <a:rPr lang="hu-HU" sz="1200" kern="1200" dirty="0" smtClean="0">
                <a:solidFill>
                  <a:schemeClr val="tx1"/>
                </a:solidFill>
                <a:effectLst/>
                <a:latin typeface="+mn-lt"/>
                <a:ea typeface="+mn-ea"/>
                <a:cs typeface="+mn-cs"/>
              </a:rPr>
              <a:t>Eldobható poharakra, tányérokra és szívószálakra.  </a:t>
            </a:r>
          </a:p>
          <a:p>
            <a:pPr lvl="0"/>
            <a:r>
              <a:rPr lang="hu-HU" sz="1200" kern="1200" dirty="0" smtClean="0">
                <a:solidFill>
                  <a:schemeClr val="tx1"/>
                </a:solidFill>
                <a:effectLst/>
                <a:latin typeface="+mn-lt"/>
                <a:ea typeface="+mn-ea"/>
                <a:cs typeface="+mn-cs"/>
              </a:rPr>
              <a:t>Színes papírral, papírzsebkendővel, szövetdarabokkal és törlőkendőkkel teli dobozra, stb.… </a:t>
            </a:r>
          </a:p>
          <a:p>
            <a:pPr lvl="0"/>
            <a:r>
              <a:rPr lang="hu-HU" sz="1200" kern="1200" dirty="0" smtClean="0">
                <a:solidFill>
                  <a:schemeClr val="tx1"/>
                </a:solidFill>
                <a:effectLst/>
                <a:latin typeface="+mn-lt"/>
                <a:ea typeface="+mn-ea"/>
                <a:cs typeface="+mn-cs"/>
              </a:rPr>
              <a:t>Ollóra, – elég egy darab csoportonként. </a:t>
            </a:r>
          </a:p>
          <a:p>
            <a:pPr lvl="0"/>
            <a:r>
              <a:rPr lang="hu-HU" sz="1200" kern="1200" noProof="0" dirty="0" smtClean="0">
                <a:solidFill>
                  <a:schemeClr val="tx1"/>
                </a:solidFill>
                <a:effectLst/>
                <a:latin typeface="+mn-lt"/>
                <a:ea typeface="+mn-ea"/>
                <a:cs typeface="+mn-cs"/>
              </a:rPr>
              <a:t>Tűzőgépre</a:t>
            </a:r>
            <a:r>
              <a:rPr lang="en-GB" sz="1200" kern="1200" dirty="0" smtClean="0">
                <a:solidFill>
                  <a:schemeClr val="tx1"/>
                </a:solidFill>
                <a:effectLst/>
                <a:latin typeface="+mn-lt"/>
                <a:ea typeface="+mn-ea"/>
                <a:cs typeface="+mn-cs"/>
              </a:rPr>
              <a:t>, – </a:t>
            </a:r>
            <a:r>
              <a:rPr lang="hu-HU" sz="1200" kern="1200" noProof="0" dirty="0" smtClean="0">
                <a:solidFill>
                  <a:schemeClr val="tx1"/>
                </a:solidFill>
                <a:effectLst/>
                <a:latin typeface="+mn-lt"/>
                <a:ea typeface="+mn-ea"/>
                <a:cs typeface="+mn-cs"/>
              </a:rPr>
              <a:t>csoportonként</a:t>
            </a:r>
            <a:r>
              <a:rPr lang="en-GB" sz="1200" kern="1200" dirty="0" smtClean="0">
                <a:solidFill>
                  <a:schemeClr val="tx1"/>
                </a:solidFill>
                <a:effectLst/>
                <a:latin typeface="+mn-lt"/>
                <a:ea typeface="+mn-ea"/>
                <a:cs typeface="+mn-cs"/>
              </a:rPr>
              <a:t> 1 db. </a:t>
            </a:r>
            <a:endParaRPr lang="hu-HU"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Osszuk kisebb csoportokra a társaságot!</a:t>
            </a:r>
          </a:p>
          <a:p>
            <a:r>
              <a:rPr lang="hu-HU" sz="1200" kern="1200" dirty="0" smtClean="0">
                <a:solidFill>
                  <a:schemeClr val="tx1"/>
                </a:solidFill>
                <a:effectLst/>
                <a:latin typeface="+mn-lt"/>
                <a:ea typeface="+mn-ea"/>
                <a:cs typeface="+mn-cs"/>
              </a:rPr>
              <a:t>Terítsük szét a tárgyakat az asztalon, hogy a csoportok könnyen megtalálják, amire szükségük van a foglalkozáshoz!  </a:t>
            </a:r>
          </a:p>
          <a:p>
            <a:r>
              <a:rPr lang="hu-HU" sz="1200" kern="1200" dirty="0" smtClean="0">
                <a:solidFill>
                  <a:schemeClr val="tx1"/>
                </a:solidFill>
                <a:effectLst/>
                <a:latin typeface="+mn-lt"/>
                <a:ea typeface="+mn-ea"/>
                <a:cs typeface="+mn-cs"/>
              </a:rPr>
              <a:t>Mutassuk meg a lányoknak a különböző hulladékokat!  </a:t>
            </a:r>
          </a:p>
          <a:p>
            <a:r>
              <a:rPr lang="hu-HU" sz="1200" kern="1200" dirty="0" smtClean="0">
                <a:solidFill>
                  <a:schemeClr val="tx1"/>
                </a:solidFill>
                <a:effectLst/>
                <a:latin typeface="+mn-lt"/>
                <a:ea typeface="+mn-ea"/>
                <a:cs typeface="+mn-cs"/>
              </a:rPr>
              <a:t>Adjunk öt percet a csoportoknak, hogy valami szép és hasznos dolgot készítsenek a hulladékból!  (Esetleg javasolhatjuk, hogy hernyót, bábot, vagy pillangót készítsenek.) </a:t>
            </a:r>
          </a:p>
          <a:p>
            <a:r>
              <a:rPr lang="hu-HU" sz="1200" kern="1200" dirty="0" smtClean="0">
                <a:solidFill>
                  <a:schemeClr val="tx1"/>
                </a:solidFill>
                <a:effectLst/>
                <a:latin typeface="+mn-lt"/>
                <a:ea typeface="+mn-ea"/>
                <a:cs typeface="+mn-cs"/>
              </a:rPr>
              <a:t>Figyelmeztessük őket, ha már csak egy perc van hátra, hogy befejezhessél „művüket”.  </a:t>
            </a:r>
          </a:p>
          <a:p>
            <a:r>
              <a:rPr lang="hu-HU" sz="1200" kern="1200" dirty="0" smtClean="0">
                <a:solidFill>
                  <a:schemeClr val="tx1"/>
                </a:solidFill>
                <a:effectLst/>
                <a:latin typeface="+mn-lt"/>
                <a:ea typeface="+mn-ea"/>
                <a:cs typeface="+mn-cs"/>
              </a:rPr>
              <a:t>Az 5 perc elteltével a csoportok mutassák be, amit készítettek, és magyarázzák el, mi az! </a:t>
            </a:r>
          </a:p>
          <a:p>
            <a:r>
              <a:rPr lang="hu-HU" sz="1200" kern="1200" dirty="0" smtClean="0">
                <a:solidFill>
                  <a:schemeClr val="tx1"/>
                </a:solidFill>
                <a:effectLst/>
                <a:latin typeface="+mn-lt"/>
                <a:ea typeface="+mn-ea"/>
                <a:cs typeface="+mn-cs"/>
              </a:rPr>
              <a:t>Mit tanultatok ebből a tevékenységből az újjáteremtésről? </a:t>
            </a:r>
          </a:p>
          <a:p>
            <a:r>
              <a:rPr lang="hu-HU" sz="1200" kern="1200" dirty="0" smtClean="0">
                <a:solidFill>
                  <a:schemeClr val="tx1"/>
                </a:solidFill>
                <a:effectLst/>
                <a:latin typeface="+mn-lt"/>
                <a:ea typeface="+mn-ea"/>
                <a:cs typeface="+mn-cs"/>
              </a:rPr>
              <a:t>Mit tanultatok arról, hogy Jézus új teremtéssé tehet minket</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76EE93FC-2F22-4915-9D81-9DFB886E47CC}" type="slidenum">
              <a:rPr lang="en-US" smtClean="0"/>
              <a:t>4</a:t>
            </a:fld>
            <a:endParaRPr lang="en-US"/>
          </a:p>
        </p:txBody>
      </p:sp>
    </p:spTree>
    <p:extLst>
      <p:ext uri="{BB962C8B-B14F-4D97-AF65-F5344CB8AC3E}">
        <p14:creationId xmlns:p14="http://schemas.microsoft.com/office/powerpoint/2010/main" val="768358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IGERKUTATÁS </a:t>
            </a:r>
            <a:r>
              <a:rPr lang="en-GB" sz="1200" b="1" kern="1200" dirty="0" smtClean="0">
                <a:solidFill>
                  <a:schemeClr val="tx1"/>
                </a:solidFill>
                <a:effectLst/>
                <a:latin typeface="+mn-lt"/>
                <a:ea typeface="+mn-ea"/>
                <a:cs typeface="+mn-cs"/>
              </a:rPr>
              <a:t>(38 </a:t>
            </a:r>
            <a:r>
              <a:rPr lang="hu-HU" sz="1200" b="1" kern="1200" dirty="0" smtClean="0">
                <a:solidFill>
                  <a:schemeClr val="tx1"/>
                </a:solidFill>
                <a:effectLst/>
                <a:latin typeface="+mn-lt"/>
                <a:ea typeface="+mn-ea"/>
                <a:cs typeface="+mn-cs"/>
              </a:rPr>
              <a:t>perc</a:t>
            </a:r>
            <a:r>
              <a:rPr lang="en-GB" sz="1200" b="1" kern="1200" dirty="0" smtClean="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Szükségünk lesz:  </a:t>
            </a:r>
          </a:p>
          <a:p>
            <a:pPr lvl="0"/>
            <a:r>
              <a:rPr lang="hu-HU" sz="1200" kern="1200" dirty="0" smtClean="0">
                <a:solidFill>
                  <a:schemeClr val="tx1"/>
                </a:solidFill>
                <a:effectLst/>
                <a:latin typeface="+mn-lt"/>
                <a:ea typeface="+mn-ea"/>
                <a:cs typeface="+mn-cs"/>
              </a:rPr>
              <a:t>a bibliai idézeteket felsoroló feladatlapokra (egy példányt majd mindenki eltesz a naplójába). </a:t>
            </a:r>
          </a:p>
          <a:p>
            <a:pPr lvl="0"/>
            <a:r>
              <a:rPr lang="hu-HU" sz="1200" kern="1200" dirty="0" smtClean="0">
                <a:solidFill>
                  <a:schemeClr val="tx1"/>
                </a:solidFill>
                <a:effectLst/>
                <a:latin typeface="+mn-lt"/>
                <a:ea typeface="+mn-ea"/>
                <a:cs typeface="+mn-cs"/>
              </a:rPr>
              <a:t>papírlapokra </a:t>
            </a:r>
          </a:p>
          <a:p>
            <a:pPr lvl="0"/>
            <a:r>
              <a:rPr lang="hu-HU" sz="1200" kern="1200" dirty="0" smtClean="0">
                <a:solidFill>
                  <a:schemeClr val="tx1"/>
                </a:solidFill>
                <a:effectLst/>
                <a:latin typeface="+mn-lt"/>
                <a:ea typeface="+mn-ea"/>
                <a:cs typeface="+mn-cs"/>
              </a:rPr>
              <a:t>tollakra</a:t>
            </a:r>
          </a:p>
          <a:p>
            <a:pPr lvl="0"/>
            <a:r>
              <a:rPr lang="hu-HU" sz="1200" kern="1200" dirty="0" smtClean="0">
                <a:solidFill>
                  <a:schemeClr val="tx1"/>
                </a:solidFill>
                <a:effectLst/>
                <a:latin typeface="+mn-lt"/>
                <a:ea typeface="+mn-ea"/>
                <a:cs typeface="+mn-cs"/>
              </a:rPr>
              <a:t>szövegkiemelő tollakra</a:t>
            </a:r>
          </a:p>
          <a:p>
            <a:pPr lvl="0"/>
            <a:r>
              <a:rPr lang="hu-HU" sz="1200" kern="1200" dirty="0" smtClean="0">
                <a:solidFill>
                  <a:schemeClr val="tx1"/>
                </a:solidFill>
                <a:effectLst/>
                <a:latin typeface="+mn-lt"/>
                <a:ea typeface="+mn-ea"/>
                <a:cs typeface="+mn-cs"/>
              </a:rPr>
              <a:t>nagyméretű táblára (az „Identitásom Jézusban” felirattal), amire egy emberi alak körvonalát rajzoltuk.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Osszuk párokra a csoportot, (ajánlatos egy mentort egy lánnyal együtt), és adjunk minden párnak egyet a négyféle ige-kereső feladatlap közül! Nyomtassunk ki több példányt, hogy mindenkinek jusson belőlük!   </a:t>
            </a:r>
          </a:p>
          <a:p>
            <a:pPr lvl="0"/>
            <a:r>
              <a:rPr lang="hu-HU" sz="1200" kern="1200" dirty="0" smtClean="0">
                <a:solidFill>
                  <a:schemeClr val="tx1"/>
                </a:solidFill>
                <a:effectLst/>
                <a:latin typeface="+mn-lt"/>
                <a:ea typeface="+mn-ea"/>
                <a:cs typeface="+mn-cs"/>
              </a:rPr>
              <a:t>Két különböző színű, nagyméretű </a:t>
            </a:r>
            <a:r>
              <a:rPr lang="hu-HU" sz="1200" kern="1200" dirty="0" err="1" smtClean="0">
                <a:solidFill>
                  <a:schemeClr val="tx1"/>
                </a:solidFill>
                <a:effectLst/>
                <a:latin typeface="+mn-lt"/>
                <a:ea typeface="+mn-ea"/>
                <a:cs typeface="+mn-cs"/>
              </a:rPr>
              <a:t>post-it-re</a:t>
            </a:r>
            <a:r>
              <a:rPr lang="hu-HU" sz="1200" kern="1200" dirty="0" smtClean="0">
                <a:solidFill>
                  <a:schemeClr val="tx1"/>
                </a:solidFill>
                <a:effectLst/>
                <a:latin typeface="+mn-lt"/>
                <a:ea typeface="+mn-ea"/>
                <a:cs typeface="+mn-cs"/>
              </a:rPr>
              <a:t> (annyira, hogy mindenkinek jusson legalább egy darab mindegyik színből.)</a:t>
            </a:r>
          </a:p>
          <a:p>
            <a:pPr lvl="0"/>
            <a:r>
              <a:rPr lang="hu-HU" sz="1200" kern="1200" dirty="0" smtClean="0">
                <a:solidFill>
                  <a:schemeClr val="tx1"/>
                </a:solidFill>
                <a:effectLst/>
                <a:latin typeface="+mn-lt"/>
                <a:ea typeface="+mn-ea"/>
                <a:cs typeface="+mn-cs"/>
              </a:rPr>
              <a:t>Döntsük el, melyik színűre írjuk majd az „Én….vagyok..” kezdetű megállapításainkat, és melyikre a  „Nekem… van” kezdetűeket!  </a:t>
            </a:r>
          </a:p>
          <a:p>
            <a:pPr lvl="0"/>
            <a:r>
              <a:rPr lang="hu-HU" sz="1200" kern="1200" dirty="0" smtClean="0">
                <a:solidFill>
                  <a:schemeClr val="tx1"/>
                </a:solidFill>
                <a:effectLst/>
                <a:latin typeface="+mn-lt"/>
                <a:ea typeface="+mn-ea"/>
                <a:cs typeface="+mn-cs"/>
              </a:rPr>
              <a:t>Legyen nálunk tartalék </a:t>
            </a:r>
            <a:r>
              <a:rPr lang="hu-HU" sz="1200" kern="1200" dirty="0" err="1" smtClean="0">
                <a:solidFill>
                  <a:schemeClr val="tx1"/>
                </a:solidFill>
                <a:effectLst/>
                <a:latin typeface="+mn-lt"/>
                <a:ea typeface="+mn-ea"/>
                <a:cs typeface="+mn-cs"/>
              </a:rPr>
              <a:t>post-it</a:t>
            </a:r>
            <a:r>
              <a:rPr lang="hu-HU" sz="1200" kern="1200" dirty="0" smtClean="0">
                <a:solidFill>
                  <a:schemeClr val="tx1"/>
                </a:solidFill>
                <a:effectLst/>
                <a:latin typeface="+mn-lt"/>
                <a:ea typeface="+mn-ea"/>
                <a:cs typeface="+mn-cs"/>
              </a:rPr>
              <a:t> is!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Bevezetésként szólítsuk fel az egész csoportot, hogy mindenki olvassa el a Római levél 8:37-39 (Semmi sem választhat el minket Isten szeretetétől) és az 1Thessz 1:4 (Isten szeret és Ő választott ki minket) igeverseket! Dolgozzanak párban a lányok és írjanak egy összefoglalást, ami ötvözi a két igeszakasz értelmét! Találhatnak egy tárgyat is, rajzolhatnak diagramot, vagy egyszerűen egy képet, ami kifejezi a szöveg értelmét.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Arra a színes </a:t>
            </a:r>
            <a:r>
              <a:rPr lang="hu-HU" sz="1200" kern="1200" dirty="0" err="1" smtClean="0">
                <a:solidFill>
                  <a:schemeClr val="tx1"/>
                </a:solidFill>
                <a:effectLst/>
                <a:latin typeface="+mn-lt"/>
                <a:ea typeface="+mn-ea"/>
                <a:cs typeface="+mn-cs"/>
              </a:rPr>
              <a:t>post-it-re</a:t>
            </a:r>
            <a:r>
              <a:rPr lang="hu-HU" sz="1200" kern="1200" dirty="0" smtClean="0">
                <a:solidFill>
                  <a:schemeClr val="tx1"/>
                </a:solidFill>
                <a:effectLst/>
                <a:latin typeface="+mn-lt"/>
                <a:ea typeface="+mn-ea"/>
                <a:cs typeface="+mn-cs"/>
              </a:rPr>
              <a:t> írjanak, vagy rajzoljanak, amire az „Én….vagyok” kezdetű mondatoknak jelöltünk ki.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Hívjuk előre őket, és ragasszák a nagyméretű táblázatra az összesítőjüket!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Adjunk öt percet a pároknak, hogy a feladatlapjukon szereplő igéket kikeressék és a színes </a:t>
            </a:r>
            <a:r>
              <a:rPr lang="hu-HU" sz="1200" kern="1200" dirty="0" err="1" smtClean="0">
                <a:solidFill>
                  <a:schemeClr val="tx1"/>
                </a:solidFill>
                <a:effectLst/>
                <a:latin typeface="+mn-lt"/>
                <a:ea typeface="+mn-ea"/>
                <a:cs typeface="+mn-cs"/>
              </a:rPr>
              <a:t>post-it-ekre</a:t>
            </a:r>
            <a:r>
              <a:rPr lang="hu-HU" sz="1200" kern="1200" dirty="0" smtClean="0">
                <a:solidFill>
                  <a:schemeClr val="tx1"/>
                </a:solidFill>
                <a:effectLst/>
                <a:latin typeface="+mn-lt"/>
                <a:ea typeface="+mn-ea"/>
                <a:cs typeface="+mn-cs"/>
              </a:rPr>
              <a:t> írják összegzésüket. „Én…vagyok”, vagy „Nekem…. van, mert...” típusú mondatokat írjanak a megfelelő színű papírra.  </a:t>
            </a:r>
          </a:p>
          <a:p>
            <a:pPr lvl="0"/>
            <a:r>
              <a:rPr lang="hu-HU" sz="1200" kern="1200" dirty="0" smtClean="0">
                <a:solidFill>
                  <a:schemeClr val="tx1"/>
                </a:solidFill>
                <a:effectLst/>
                <a:latin typeface="+mn-lt"/>
                <a:ea typeface="+mn-ea"/>
                <a:cs typeface="+mn-cs"/>
              </a:rPr>
              <a:t>Aki elkészült hívjuk előre (egyenként) és olvassa fel hangosan, amit írt, majd ragassza fel papírjaikat a táblára. Az „Én…vagyok” mondatokat az emberi alak körvonalain belülre, a „Nekem…van” mondatokat pedig kívülre ragasszák!  </a:t>
            </a:r>
          </a:p>
          <a:p>
            <a:pPr lvl="0"/>
            <a:r>
              <a:rPr lang="hu-HU" sz="1200" kern="1200" dirty="0" smtClean="0">
                <a:solidFill>
                  <a:schemeClr val="tx1"/>
                </a:solidFill>
                <a:effectLst/>
                <a:latin typeface="+mn-lt"/>
                <a:ea typeface="+mn-ea"/>
                <a:cs typeface="+mn-cs"/>
              </a:rPr>
              <a:t>Végül gyűljön össze az egész csoport a tábla előtt egy rövid megbeszélésre! .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 következő kérdéseket beszéljük meg: </a:t>
            </a:r>
          </a:p>
          <a:p>
            <a:r>
              <a:rPr lang="hu-HU" sz="1200" kern="1200" dirty="0" smtClean="0">
                <a:solidFill>
                  <a:schemeClr val="tx1"/>
                </a:solidFill>
                <a:effectLst/>
                <a:latin typeface="+mn-lt"/>
                <a:ea typeface="+mn-ea"/>
                <a:cs typeface="+mn-cs"/>
              </a:rPr>
              <a:t> </a:t>
            </a:r>
          </a:p>
          <a:p>
            <a:pPr lvl="0"/>
            <a:r>
              <a:rPr lang="hu-HU" sz="1200" kern="1200" dirty="0" smtClean="0">
                <a:solidFill>
                  <a:schemeClr val="tx1"/>
                </a:solidFill>
                <a:effectLst/>
                <a:latin typeface="+mn-lt"/>
                <a:ea typeface="+mn-ea"/>
                <a:cs typeface="+mn-cs"/>
              </a:rPr>
              <a:t>Miért van rá szükségünk, hogy Jézus új személyiséget adjon nekünk? </a:t>
            </a:r>
          </a:p>
          <a:p>
            <a:pPr lvl="0"/>
            <a:r>
              <a:rPr lang="hu-HU" sz="1200" kern="1200" dirty="0" smtClean="0">
                <a:solidFill>
                  <a:schemeClr val="tx1"/>
                </a:solidFill>
                <a:effectLst/>
                <a:latin typeface="+mn-lt"/>
                <a:ea typeface="+mn-ea"/>
                <a:cs typeface="+mn-cs"/>
              </a:rPr>
              <a:t>Hogyan kerülhetünk kapcsolatba vele, hogy hatalmával megváltoztassa bensőnket? </a:t>
            </a:r>
          </a:p>
          <a:p>
            <a:pPr lvl="0"/>
            <a:r>
              <a:rPr lang="hu-HU" sz="1200" kern="1200" dirty="0" smtClean="0">
                <a:solidFill>
                  <a:schemeClr val="tx1"/>
                </a:solidFill>
                <a:effectLst/>
                <a:latin typeface="+mn-lt"/>
                <a:ea typeface="+mn-ea"/>
                <a:cs typeface="+mn-cs"/>
              </a:rPr>
              <a:t>Mitől félsz, és mi az, amit izgatottan vársz, amikor az újjáteremtésre gondolsz? </a:t>
            </a:r>
          </a:p>
          <a:p>
            <a:pPr lvl="0"/>
            <a:r>
              <a:rPr lang="hu-HU" sz="1200" kern="1200" dirty="0" smtClean="0">
                <a:solidFill>
                  <a:schemeClr val="tx1"/>
                </a:solidFill>
                <a:effectLst/>
                <a:latin typeface="+mn-lt"/>
                <a:ea typeface="+mn-ea"/>
                <a:cs typeface="+mn-cs"/>
              </a:rPr>
              <a:t>mit gondolsz, mit érez Jézus, amikor úgy döntünk, keressük a kapcsolatot Vele, új személyiséget adhasson nekünk?  </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Adjunk minden résztvevőnek egy példányt a feladatlapokból, hogy betehessék imanaplójukba és önállóan is tanulmányozhassák a Bibliát!</a:t>
            </a:r>
          </a:p>
          <a:p>
            <a:r>
              <a:rPr lang="hu-HU" sz="1200" kern="1200" dirty="0" smtClean="0">
                <a:solidFill>
                  <a:schemeClr val="tx1"/>
                </a:solidFill>
                <a:effectLst/>
                <a:latin typeface="+mn-lt"/>
                <a:ea typeface="+mn-ea"/>
                <a:cs typeface="+mn-cs"/>
              </a:rPr>
              <a:t>A „Ki vagyok én” c. feladatlapból is adjunk mindenkinek! </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5</a:t>
            </a:fld>
            <a:endParaRPr lang="en-US"/>
          </a:p>
        </p:txBody>
      </p:sp>
    </p:spTree>
    <p:extLst>
      <p:ext uri="{BB962C8B-B14F-4D97-AF65-F5344CB8AC3E}">
        <p14:creationId xmlns:p14="http://schemas.microsoft.com/office/powerpoint/2010/main" val="1457737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sz="1200" b="1" kern="1200" dirty="0" smtClean="0">
                <a:solidFill>
                  <a:schemeClr val="tx1"/>
                </a:solidFill>
                <a:effectLst/>
                <a:latin typeface="+mn-lt"/>
                <a:ea typeface="+mn-ea"/>
                <a:cs typeface="+mn-cs"/>
              </a:rPr>
              <a:t>KÜLÖNLEGES IMÁDSÁG  </a:t>
            </a:r>
            <a:endParaRPr lang="hu-HU" sz="1200" kern="1200" dirty="0" smtClean="0">
              <a:solidFill>
                <a:schemeClr val="tx1"/>
              </a:solidFill>
              <a:effectLst/>
              <a:latin typeface="+mn-lt"/>
              <a:ea typeface="+mn-ea"/>
              <a:cs typeface="+mn-cs"/>
            </a:endParaRPr>
          </a:p>
          <a:p>
            <a:r>
              <a:rPr lang="hu-HU" sz="1200" b="1" kern="1200" dirty="0" smtClean="0">
                <a:solidFill>
                  <a:schemeClr val="tx1"/>
                </a:solidFill>
                <a:effectLst/>
                <a:latin typeface="+mn-lt"/>
                <a:ea typeface="+mn-ea"/>
                <a:cs typeface="+mn-cs"/>
              </a:rPr>
              <a:t>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Mindenki színezzen ki egy pillangót, és írja rá a nevét! Függesszük fel őket és köszönjük meg Istennek, hogy új teremtéssé lehetünk Őbenne! (Lásd a feladatlapok példáit!)</a:t>
            </a:r>
          </a:p>
          <a:p>
            <a:r>
              <a:rPr lang="hu-HU" sz="1200" kern="1200" dirty="0" smtClean="0">
                <a:solidFill>
                  <a:schemeClr val="tx1"/>
                </a:solidFill>
                <a:effectLst/>
                <a:latin typeface="+mn-lt"/>
                <a:ea typeface="+mn-ea"/>
                <a:cs typeface="+mn-cs"/>
              </a:rPr>
              <a:t> </a:t>
            </a:r>
          </a:p>
          <a:p>
            <a:r>
              <a:rPr lang="hu-HU" sz="1200" kern="1200" dirty="0" smtClean="0">
                <a:solidFill>
                  <a:schemeClr val="tx1"/>
                </a:solidFill>
                <a:effectLst/>
                <a:latin typeface="+mn-lt"/>
                <a:ea typeface="+mn-ea"/>
                <a:cs typeface="+mn-cs"/>
              </a:rPr>
              <a:t>Mindig legyenek konkrét imakéréseink is, amiket az imanaplóba is be lehet vezetni. Minden összejövetelen vissza fogunk </a:t>
            </a:r>
            <a:r>
              <a:rPr lang="hu-HU" sz="1200" kern="1200" smtClean="0">
                <a:solidFill>
                  <a:schemeClr val="tx1"/>
                </a:solidFill>
                <a:effectLst/>
                <a:latin typeface="+mn-lt"/>
                <a:ea typeface="+mn-ea"/>
                <a:cs typeface="+mn-cs"/>
              </a:rPr>
              <a:t>rájuk </a:t>
            </a:r>
            <a:r>
              <a:rPr lang="hu-HU" sz="1200" kern="1200" smtClean="0">
                <a:solidFill>
                  <a:schemeClr val="tx1"/>
                </a:solidFill>
                <a:effectLst/>
                <a:latin typeface="+mn-lt"/>
                <a:ea typeface="+mn-ea"/>
                <a:cs typeface="+mn-cs"/>
              </a:rPr>
              <a:t>térni. </a:t>
            </a:r>
            <a:endParaRPr lang="hu-HU" sz="1200" kern="1200" dirty="0" smtClean="0">
              <a:solidFill>
                <a:schemeClr val="tx1"/>
              </a:solidFill>
              <a:effectLst/>
              <a:latin typeface="+mn-lt"/>
              <a:ea typeface="+mn-ea"/>
              <a:cs typeface="+mn-cs"/>
            </a:endParaRPr>
          </a:p>
          <a:p>
            <a:r>
              <a:rPr lang="hu-HU" sz="1200" kern="1200" dirty="0" smtClean="0">
                <a:solidFill>
                  <a:schemeClr val="tx1"/>
                </a:solidFill>
                <a:effectLst/>
                <a:latin typeface="+mn-lt"/>
                <a:ea typeface="+mn-ea"/>
                <a:cs typeface="+mn-cs"/>
              </a:rPr>
              <a:t>Ez segít majd a lányoknak felismerni, hogy Isten megválaszolja az imákat és tudatosabban imádkozni olyasmikért, amiket túl gyakran természetesnek veszünk.</a:t>
            </a:r>
          </a:p>
          <a:p>
            <a:r>
              <a:rPr lang="hu-HU" sz="1200" kern="1200" dirty="0" smtClean="0">
                <a:solidFill>
                  <a:schemeClr val="tx1"/>
                </a:solidFill>
                <a:effectLst/>
                <a:latin typeface="+mn-lt"/>
                <a:ea typeface="+mn-ea"/>
                <a:cs typeface="+mn-cs"/>
              </a:rPr>
              <a:t> </a:t>
            </a:r>
            <a:endParaRPr lang="hu-HU"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6EE93FC-2F22-4915-9D81-9DFB886E47CC}" type="slidenum">
              <a:rPr lang="en-US" smtClean="0"/>
              <a:t>6</a:t>
            </a:fld>
            <a:endParaRPr lang="en-US"/>
          </a:p>
        </p:txBody>
      </p:sp>
    </p:spTree>
    <p:extLst>
      <p:ext uri="{BB962C8B-B14F-4D97-AF65-F5344CB8AC3E}">
        <p14:creationId xmlns:p14="http://schemas.microsoft.com/office/powerpoint/2010/main" val="14451969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8" name="Picture 7"/>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3064" y="381001"/>
            <a:ext cx="2297475" cy="6477000"/>
          </a:xfrm>
          <a:prstGeom prst="rect">
            <a:avLst/>
          </a:prstGeom>
          <a:noFill/>
          <a:ln>
            <a:noFill/>
          </a:ln>
        </p:spPr>
      </p:pic>
      <p:sp>
        <p:nvSpPr>
          <p:cNvPr id="2" name="Title 1"/>
          <p:cNvSpPr>
            <a:spLocks noGrp="1"/>
          </p:cNvSpPr>
          <p:nvPr>
            <p:ph type="ctrTitle"/>
          </p:nvPr>
        </p:nvSpPr>
        <p:spPr>
          <a:xfrm>
            <a:off x="2894013" y="1524000"/>
            <a:ext cx="7543800" cy="2971800"/>
          </a:xfrm>
        </p:spPr>
        <p:txBody>
          <a:bodyPr anchor="b">
            <a:normAutofit/>
          </a:bodyPr>
          <a:lstStyle>
            <a:lvl1pPr algn="l">
              <a:defRPr sz="6600"/>
            </a:lvl1pPr>
          </a:lstStyle>
          <a:p>
            <a:r>
              <a:rPr lang="en-US"/>
              <a:t>Click to edit Master title style</a:t>
            </a:r>
          </a:p>
        </p:txBody>
      </p:sp>
      <p:sp>
        <p:nvSpPr>
          <p:cNvPr id="3" name="Subtitle 2"/>
          <p:cNvSpPr>
            <a:spLocks noGrp="1"/>
          </p:cNvSpPr>
          <p:nvPr>
            <p:ph type="subTitle" idx="1"/>
          </p:nvPr>
        </p:nvSpPr>
        <p:spPr>
          <a:xfrm>
            <a:off x="2893939" y="4572000"/>
            <a:ext cx="7543874" cy="838200"/>
          </a:xfrm>
        </p:spPr>
        <p:txBody>
          <a:bodyPr>
            <a:normAutofit/>
          </a:bodyPr>
          <a:lstStyle>
            <a:lvl1pPr marL="0" indent="0" algn="l">
              <a:spcBef>
                <a:spcPts val="1200"/>
              </a:spcBef>
              <a:buNone/>
              <a:defRPr sz="20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21204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685800" y="914400"/>
            <a:ext cx="2926080" cy="33528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4008120" y="914400"/>
            <a:ext cx="65836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4351867"/>
            <a:ext cx="2926080" cy="15917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9275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Left Picture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74980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627785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wo Pictures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Picture Placeholder 2"/>
          <p:cNvSpPr>
            <a:spLocks noGrp="1"/>
          </p:cNvSpPr>
          <p:nvPr>
            <p:ph type="pic" idx="1"/>
          </p:nvPr>
        </p:nvSpPr>
        <p:spPr>
          <a:xfrm>
            <a:off x="69637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Picture Placeholder 2"/>
          <p:cNvSpPr>
            <a:spLocks noGrp="1"/>
          </p:cNvSpPr>
          <p:nvPr>
            <p:ph type="pic" idx="10"/>
          </p:nvPr>
        </p:nvSpPr>
        <p:spPr>
          <a:xfrm>
            <a:off x="4719734" y="914400"/>
            <a:ext cx="347472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1524757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wo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4599139"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6" name="Picture Placeholder 2"/>
          <p:cNvSpPr>
            <a:spLocks noGrp="1"/>
          </p:cNvSpPr>
          <p:nvPr>
            <p:ph type="pic" idx="10"/>
          </p:nvPr>
        </p:nvSpPr>
        <p:spPr>
          <a:xfrm>
            <a:off x="5836920" y="914400"/>
            <a:ext cx="475488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55408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hin and Wid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6" name="Picture Placeholder 2"/>
          <p:cNvSpPr>
            <a:spLocks noGrp="1"/>
          </p:cNvSpPr>
          <p:nvPr>
            <p:ph type="pic" idx="10"/>
          </p:nvPr>
        </p:nvSpPr>
        <p:spPr>
          <a:xfrm>
            <a:off x="4572000" y="914400"/>
            <a:ext cx="6019800"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Picture Placeholder 2"/>
          <p:cNvSpPr>
            <a:spLocks noGrp="1"/>
          </p:cNvSpPr>
          <p:nvPr>
            <p:ph type="pic" idx="11"/>
          </p:nvPr>
        </p:nvSpPr>
        <p:spPr>
          <a:xfrm>
            <a:off x="696374" y="914400"/>
            <a:ext cx="334222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2287788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hree Pictures">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3" name="Picture Placeholder 2"/>
          <p:cNvSpPr>
            <a:spLocks noGrp="1"/>
          </p:cNvSpPr>
          <p:nvPr>
            <p:ph type="pic" idx="1"/>
          </p:nvPr>
        </p:nvSpPr>
        <p:spPr>
          <a:xfrm>
            <a:off x="696374" y="914400"/>
            <a:ext cx="2960838"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Picture Placeholder 2"/>
          <p:cNvSpPr>
            <a:spLocks noGrp="1"/>
          </p:cNvSpPr>
          <p:nvPr>
            <p:ph type="pic" idx="11"/>
          </p:nvPr>
        </p:nvSpPr>
        <p:spPr>
          <a:xfrm>
            <a:off x="4162060" y="914400"/>
            <a:ext cx="2962235"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9" name="Picture Placeholder 2"/>
          <p:cNvSpPr>
            <a:spLocks noGrp="1"/>
          </p:cNvSpPr>
          <p:nvPr>
            <p:ph type="pic" idx="12"/>
          </p:nvPr>
        </p:nvSpPr>
        <p:spPr>
          <a:xfrm>
            <a:off x="7629144" y="914400"/>
            <a:ext cx="2962656" cy="50292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3456809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2299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3600" y="228600"/>
            <a:ext cx="1752600" cy="6019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09800" y="228600"/>
            <a:ext cx="7353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4680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060067" y="1828800"/>
            <a:ext cx="2127580" cy="5029200"/>
          </a:xfrm>
          <a:prstGeom prst="rect">
            <a:avLst/>
          </a:prstGeom>
        </p:spPr>
      </p:pic>
      <p:pic>
        <p:nvPicPr>
          <p:cNvPr id="6" name="Picture 5"/>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flipH="1">
            <a:off x="0" y="1839686"/>
            <a:ext cx="2127580" cy="5029200"/>
          </a:xfrm>
          <a:prstGeom prst="rect">
            <a:avLst/>
          </a:prstGeom>
        </p:spPr>
      </p:pic>
      <p:sp>
        <p:nvSpPr>
          <p:cNvPr id="2" name="Title 1"/>
          <p:cNvSpPr>
            <a:spLocks noGrp="1"/>
          </p:cNvSpPr>
          <p:nvPr>
            <p:ph type="ctrTitle"/>
          </p:nvPr>
        </p:nvSpPr>
        <p:spPr>
          <a:xfrm>
            <a:off x="2438400" y="5447900"/>
            <a:ext cx="7315200" cy="6858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2438364" y="6172200"/>
            <a:ext cx="7315272" cy="457200"/>
          </a:xfrm>
        </p:spPr>
        <p:txBody>
          <a:bodyPr>
            <a:normAutofit/>
          </a:bodyPr>
          <a:lstStyle>
            <a:lvl1pPr marL="0" indent="0" algn="ctr">
              <a:spcBef>
                <a:spcPts val="0"/>
              </a:spcBef>
              <a:buNone/>
              <a:defRPr sz="1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Picture Placeholder 4"/>
          <p:cNvSpPr>
            <a:spLocks noGrp="1"/>
          </p:cNvSpPr>
          <p:nvPr>
            <p:ph type="pic" sz="quarter" idx="10"/>
          </p:nvPr>
        </p:nvSpPr>
        <p:spPr>
          <a:xfrm>
            <a:off x="2346960" y="609600"/>
            <a:ext cx="7498080" cy="4572000"/>
          </a:xfrm>
          <a:solidFill>
            <a:schemeClr val="bg1">
              <a:lumMod val="95000"/>
            </a:schemeClr>
          </a:solidFill>
          <a:ln w="127000">
            <a:solidFill>
              <a:schemeClr val="bg1"/>
            </a:solidFill>
            <a:miter lim="800000"/>
          </a:ln>
          <a:effectLst>
            <a:outerShdw blurRad="152400" sx="101000" sy="101000" algn="ctr" rotWithShape="0">
              <a:prstClr val="black">
                <a:alpha val="10000"/>
              </a:prstClr>
            </a:outerShdw>
          </a:effectLst>
        </p:spPr>
        <p:txBody>
          <a:bodyPr tIns="365760"/>
          <a:lstStyle>
            <a:lvl1pPr marL="0" indent="0" algn="ctr">
              <a:buNone/>
              <a:defRPr/>
            </a:lvl1pPr>
          </a:lstStyle>
          <a:p>
            <a:r>
              <a:rPr lang="en-US"/>
              <a:t>Click icon to add picture</a:t>
            </a:r>
          </a:p>
        </p:txBody>
      </p:sp>
    </p:spTree>
    <p:extLst>
      <p:ext uri="{BB962C8B-B14F-4D97-AF65-F5344CB8AC3E}">
        <p14:creationId xmlns:p14="http://schemas.microsoft.com/office/powerpoint/2010/main" val="2773867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0612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84212" y="609600"/>
            <a:ext cx="2194564" cy="6376429"/>
          </a:xfrm>
          <a:prstGeom prst="rect">
            <a:avLst/>
          </a:prstGeom>
        </p:spPr>
      </p:pic>
      <p:sp>
        <p:nvSpPr>
          <p:cNvPr id="2" name="Title 1"/>
          <p:cNvSpPr>
            <a:spLocks noGrp="1"/>
          </p:cNvSpPr>
          <p:nvPr>
            <p:ph type="title"/>
          </p:nvPr>
        </p:nvSpPr>
        <p:spPr>
          <a:xfrm>
            <a:off x="2894013" y="1524000"/>
            <a:ext cx="7543800" cy="297180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2893939" y="4572000"/>
            <a:ext cx="7543874" cy="838200"/>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15900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0980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025640" y="1828800"/>
            <a:ext cx="4480560" cy="4419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318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20980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0980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025640" y="1828800"/>
            <a:ext cx="4480560" cy="823912"/>
          </a:xfrm>
        </p:spPr>
        <p:txBody>
          <a:bodyPr anchor="ctr">
            <a:normAutofit/>
          </a:bodyPr>
          <a:lstStyle>
            <a:lvl1pPr marL="0" indent="0">
              <a:spcBef>
                <a:spcPts val="0"/>
              </a:spcBef>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025640" y="2805112"/>
            <a:ext cx="4480560" cy="3443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918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46857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0" y="1559"/>
            <a:ext cx="12188977" cy="6854966"/>
          </a:xfrm>
          <a:prstGeom prst="rect">
            <a:avLst/>
          </a:prstGeom>
        </p:spPr>
      </p:pic>
    </p:spTree>
    <p:extLst>
      <p:ext uri="{BB962C8B-B14F-4D97-AF65-F5344CB8AC3E}">
        <p14:creationId xmlns:p14="http://schemas.microsoft.com/office/powerpoint/2010/main" val="710339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948228" y="1828800"/>
            <a:ext cx="1240597" cy="5029200"/>
          </a:xfrm>
          <a:prstGeom prst="rect">
            <a:avLst/>
          </a:prstGeom>
          <a:noFill/>
          <a:ln>
            <a:noFill/>
          </a:ln>
        </p:spPr>
      </p:pic>
      <p:sp>
        <p:nvSpPr>
          <p:cNvPr id="2" name="Title 1"/>
          <p:cNvSpPr>
            <a:spLocks noGrp="1"/>
          </p:cNvSpPr>
          <p:nvPr>
            <p:ph type="title"/>
          </p:nvPr>
        </p:nvSpPr>
        <p:spPr>
          <a:xfrm>
            <a:off x="8610600" y="800100"/>
            <a:ext cx="2301240" cy="3467100"/>
          </a:xfrm>
        </p:spPr>
        <p:txBody>
          <a:bodyPr anchor="b">
            <a:normAutofit/>
          </a:bodyPr>
          <a:lstStyle>
            <a:lvl1pPr>
              <a:defRPr sz="3600"/>
            </a:lvl1pPr>
          </a:lstStyle>
          <a:p>
            <a:r>
              <a:rPr lang="en-US"/>
              <a:t>Click to edit Master title style</a:t>
            </a:r>
          </a:p>
        </p:txBody>
      </p:sp>
      <p:sp>
        <p:nvSpPr>
          <p:cNvPr id="3" name="Content Placeholder 2"/>
          <p:cNvSpPr>
            <a:spLocks noGrp="1"/>
          </p:cNvSpPr>
          <p:nvPr>
            <p:ph idx="1"/>
          </p:nvPr>
        </p:nvSpPr>
        <p:spPr>
          <a:xfrm>
            <a:off x="685799" y="800100"/>
            <a:ext cx="7543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10600" y="4351867"/>
            <a:ext cx="2301240" cy="1706033"/>
          </a:xfrm>
        </p:spPr>
        <p:txBody>
          <a:bodyPr>
            <a:normAutofit/>
          </a:bodyPr>
          <a:lstStyle>
            <a:lvl1pPr marL="0" indent="0">
              <a:spcBef>
                <a:spcPts val="1200"/>
              </a:spcBef>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23476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screen">
            <a:extLst>
              <a:ext uri="{28A0092B-C50C-407E-A947-70E740481C1C}">
                <a14:useLocalDpi xmlns:a14="http://schemas.microsoft.com/office/drawing/2010/main" val="0"/>
              </a:ext>
            </a:extLst>
          </a:blip>
          <a:stretch>
            <a:fillRect/>
          </a:stretch>
        </p:blipFill>
        <p:spPr>
          <a:xfrm>
            <a:off x="455612" y="762000"/>
            <a:ext cx="1405131" cy="5257811"/>
          </a:xfrm>
          <a:prstGeom prst="rect">
            <a:avLst/>
          </a:prstGeom>
        </p:spPr>
      </p:pic>
      <p:sp>
        <p:nvSpPr>
          <p:cNvPr id="2" name="Title Placeholder 1"/>
          <p:cNvSpPr>
            <a:spLocks noGrp="1"/>
          </p:cNvSpPr>
          <p:nvPr>
            <p:ph type="title"/>
          </p:nvPr>
        </p:nvSpPr>
        <p:spPr>
          <a:xfrm>
            <a:off x="2209800" y="228601"/>
            <a:ext cx="9296400" cy="1447800"/>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2209800" y="1828798"/>
            <a:ext cx="9296400" cy="441960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600" y="6508899"/>
            <a:ext cx="1022543"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fld id="{5FB288E9-E6DD-423A-8DD3-CE3B7E6DE97A}" type="datetimeFigureOut">
              <a:rPr lang="en-US" smtClean="0"/>
              <a:pPr/>
              <a:t>1/7/2018</a:t>
            </a:fld>
            <a:endParaRPr lang="en-US"/>
          </a:p>
        </p:txBody>
      </p:sp>
      <p:sp>
        <p:nvSpPr>
          <p:cNvPr id="5" name="Footer Placeholder 4"/>
          <p:cNvSpPr>
            <a:spLocks noGrp="1"/>
          </p:cNvSpPr>
          <p:nvPr>
            <p:ph type="ftr" sz="quarter" idx="3"/>
          </p:nvPr>
        </p:nvSpPr>
        <p:spPr>
          <a:xfrm>
            <a:off x="2209800" y="6508899"/>
            <a:ext cx="9296400" cy="212576"/>
          </a:xfrm>
          <a:prstGeom prst="rect">
            <a:avLst/>
          </a:prstGeom>
        </p:spPr>
        <p:txBody>
          <a:bodyPr vert="horz" lIns="91440" tIns="45720" rIns="91440" bIns="45720" rtlCol="0" anchor="ctr"/>
          <a:lstStyle>
            <a:lvl1pPr algn="l">
              <a:defRPr sz="8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79412" y="6508899"/>
            <a:ext cx="457200" cy="212576"/>
          </a:xfrm>
          <a:prstGeom prst="rect">
            <a:avLst/>
          </a:prstGeom>
        </p:spPr>
        <p:txBody>
          <a:bodyPr vert="horz" lIns="91440" tIns="45720" rIns="91440" bIns="45720" rtlCol="0" anchor="ctr"/>
          <a:lstStyle>
            <a:lvl1pPr algn="r">
              <a:defRPr sz="800">
                <a:solidFill>
                  <a:schemeClr val="tx1">
                    <a:lumMod val="50000"/>
                    <a:lumOff val="50000"/>
                  </a:schemeClr>
                </a:solidFill>
              </a:defRPr>
            </a:lvl1pPr>
          </a:lstStyle>
          <a:p>
            <a:fld id="{FB2EFC72-2998-470D-948F-F27143742797}" type="slidenum">
              <a:rPr lang="en-US" smtClean="0"/>
              <a:pPr/>
              <a:t>‹#›</a:t>
            </a:fld>
            <a:endParaRPr lang="en-US"/>
          </a:p>
        </p:txBody>
      </p:sp>
    </p:spTree>
    <p:extLst>
      <p:ext uri="{BB962C8B-B14F-4D97-AF65-F5344CB8AC3E}">
        <p14:creationId xmlns:p14="http://schemas.microsoft.com/office/powerpoint/2010/main" val="146938227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62" r:id="rId12"/>
    <p:sldLayoutId id="2147483663" r:id="rId13"/>
    <p:sldLayoutId id="2147483665" r:id="rId14"/>
    <p:sldLayoutId id="2147483664" r:id="rId15"/>
    <p:sldLayoutId id="2147483658" r:id="rId16"/>
    <p:sldLayoutId id="2147483659"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5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Arial" panose="020B0604020202020204" pitchFamily="34" charset="0"/>
        <a:buChar char="•"/>
        <a:defRPr sz="2000" kern="1200">
          <a:solidFill>
            <a:schemeClr val="tx1">
              <a:lumMod val="65000"/>
              <a:lumOff val="35000"/>
            </a:schemeClr>
          </a:solidFill>
          <a:latin typeface="+mn-lt"/>
          <a:ea typeface="+mn-ea"/>
          <a:cs typeface="+mn-cs"/>
        </a:defRPr>
      </a:lvl1pPr>
      <a:lvl2pPr marL="457200" indent="-228600" algn="l" defTabSz="914400" rtl="0" eaLnBrk="1" latinLnBrk="0" hangingPunct="1">
        <a:lnSpc>
          <a:spcPct val="90000"/>
        </a:lnSpc>
        <a:spcBef>
          <a:spcPts val="1000"/>
        </a:spcBef>
        <a:buFont typeface="Arial" panose="020B0604020202020204" pitchFamily="34" charset="0"/>
        <a:buChar char="•"/>
        <a:defRPr sz="1800" kern="1200">
          <a:solidFill>
            <a:schemeClr val="tx1">
              <a:lumMod val="65000"/>
              <a:lumOff val="35000"/>
            </a:schemeClr>
          </a:solidFill>
          <a:latin typeface="+mn-lt"/>
          <a:ea typeface="+mn-ea"/>
          <a:cs typeface="+mn-cs"/>
        </a:defRPr>
      </a:lvl2pPr>
      <a:lvl3pPr marL="685800" indent="-228600" algn="l" defTabSz="914400" rtl="0" eaLnBrk="1" latinLnBrk="0" hangingPunct="1">
        <a:lnSpc>
          <a:spcPct val="90000"/>
        </a:lnSpc>
        <a:spcBef>
          <a:spcPts val="800"/>
        </a:spcBef>
        <a:buFont typeface="Arial" panose="020B0604020202020204" pitchFamily="34" charset="0"/>
        <a:buChar char="•"/>
        <a:defRPr sz="1600" kern="1200">
          <a:solidFill>
            <a:schemeClr val="tx1">
              <a:lumMod val="65000"/>
              <a:lumOff val="35000"/>
            </a:schemeClr>
          </a:solidFill>
          <a:latin typeface="+mn-lt"/>
          <a:ea typeface="+mn-ea"/>
          <a:cs typeface="+mn-cs"/>
        </a:defRPr>
      </a:lvl3pPr>
      <a:lvl4pPr marL="914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4pPr>
      <a:lvl5pPr marL="11430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13716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6pPr>
      <a:lvl7pPr marL="1371600" indent="0" algn="l" defTabSz="914400" rtl="0" eaLnBrk="1" latinLnBrk="0" hangingPunct="1">
        <a:lnSpc>
          <a:spcPct val="90000"/>
        </a:lnSpc>
        <a:spcBef>
          <a:spcPts val="800"/>
        </a:spcBef>
        <a:buFont typeface="Arial" panose="020B0604020202020204" pitchFamily="34" charset="0"/>
        <a:buNone/>
        <a:defRPr sz="1400" kern="1200">
          <a:solidFill>
            <a:schemeClr val="tx1">
              <a:lumMod val="65000"/>
              <a:lumOff val="35000"/>
            </a:schemeClr>
          </a:solidFill>
          <a:latin typeface="+mn-lt"/>
          <a:ea typeface="+mn-ea"/>
          <a:cs typeface="+mn-cs"/>
        </a:defRPr>
      </a:lvl7pPr>
      <a:lvl8pPr marL="18288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8pPr>
      <a:lvl9pPr marL="2057400" indent="-228600" algn="l" defTabSz="914400" rtl="0" eaLnBrk="1" latinLnBrk="0" hangingPunct="1">
        <a:lnSpc>
          <a:spcPct val="90000"/>
        </a:lnSpc>
        <a:spcBef>
          <a:spcPts val="800"/>
        </a:spcBef>
        <a:buFont typeface="Arial" panose="020B0604020202020204" pitchFamily="34" charset="0"/>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79576" y="5301208"/>
            <a:ext cx="7565464" cy="830997"/>
          </a:xfrm>
          <a:prstGeom prst="rect">
            <a:avLst/>
          </a:prstGeom>
          <a:noFill/>
        </p:spPr>
        <p:txBody>
          <a:bodyPr wrap="square" rtlCol="0">
            <a:spAutoFit/>
          </a:bodyPr>
          <a:lstStyle/>
          <a:p>
            <a:r>
              <a:rPr lang="hu-HU" sz="2400" b="1" dirty="0" smtClean="0"/>
              <a:t>4. FOGLALKOZÁ</a:t>
            </a:r>
            <a:r>
              <a:rPr lang="en-GB" sz="2400" b="1" dirty="0" smtClean="0"/>
              <a:t>S</a:t>
            </a:r>
            <a:endParaRPr lang="en-GB" sz="2400" b="1" dirty="0"/>
          </a:p>
          <a:p>
            <a:r>
              <a:rPr lang="hu-HU" sz="2400" b="1" dirty="0" smtClean="0"/>
              <a:t>A TELJES ÁTALAKULÁS</a:t>
            </a:r>
            <a:endParaRPr lang="en-GB" sz="2400" b="1" dirty="0"/>
          </a:p>
        </p:txBody>
      </p:sp>
      <p:pic>
        <p:nvPicPr>
          <p:cNvPr id="5" name="Picture Placeholder 4"/>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9770" t="8330" r="11369" b="33375"/>
          <a:stretch/>
        </p:blipFill>
        <p:spPr>
          <a:xfrm>
            <a:off x="2254614" y="476672"/>
            <a:ext cx="7200800" cy="4699469"/>
          </a:xfrm>
        </p:spPr>
      </p:pic>
    </p:spTree>
    <p:extLst>
      <p:ext uri="{BB962C8B-B14F-4D97-AF65-F5344CB8AC3E}">
        <p14:creationId xmlns:p14="http://schemas.microsoft.com/office/powerpoint/2010/main" val="201921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hu-HU" sz="4400" b="1" dirty="0" smtClean="0"/>
              <a:t>Üdvözlés és imádság</a:t>
            </a:r>
            <a:endParaRPr lang="en-US" sz="4400" b="1" dirty="0"/>
          </a:p>
        </p:txBody>
      </p:sp>
      <p:sp>
        <p:nvSpPr>
          <p:cNvPr id="6" name="Rounded Rectangle 5"/>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sp>
        <p:nvSpPr>
          <p:cNvPr id="8" name="Picture Placeholder 7"/>
          <p:cNvSpPr>
            <a:spLocks noGrp="1"/>
          </p:cNvSpPr>
          <p:nvPr>
            <p:ph type="pic" idx="1"/>
          </p:nvPr>
        </p:nvSpPr>
        <p:spPr/>
      </p:sp>
      <p:pic>
        <p:nvPicPr>
          <p:cNvPr id="1026" name="Picture 2" descr="Image result for welc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155" y="1700808"/>
            <a:ext cx="6482802" cy="36724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258216" y="5292027"/>
            <a:ext cx="6120680" cy="646331"/>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hu-HU" sz="36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rPr>
              <a:t>és imádság</a:t>
            </a:r>
            <a:endParaRPr lang="en-GB" sz="36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Arial Black" panose="020B0A04020102020204" pitchFamily="34" charset="0"/>
            </a:endParaRPr>
          </a:p>
        </p:txBody>
      </p:sp>
    </p:spTree>
    <p:extLst>
      <p:ext uri="{BB962C8B-B14F-4D97-AF65-F5344CB8AC3E}">
        <p14:creationId xmlns:p14="http://schemas.microsoft.com/office/powerpoint/2010/main" val="299739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34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b="1" dirty="0" smtClean="0"/>
              <a:t>BEMELEGÍTÉS</a:t>
            </a:r>
            <a:endParaRPr lang="en-US" b="1" dirty="0"/>
          </a:p>
        </p:txBody>
      </p:sp>
      <p:sp>
        <p:nvSpPr>
          <p:cNvPr id="8" name="Rounded Rectangle 7"/>
          <p:cNvSpPr/>
          <p:nvPr/>
        </p:nvSpPr>
        <p:spPr>
          <a:xfrm>
            <a:off x="12344400" y="152400"/>
            <a:ext cx="1295400" cy="65532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200" b="1" i="1" dirty="0">
                <a:latin typeface="Arial" pitchFamily="34" charset="0"/>
                <a:cs typeface="Arial" pitchFamily="34" charset="0"/>
              </a:rPr>
              <a:t>NOTE:</a:t>
            </a:r>
          </a:p>
          <a:p>
            <a:r>
              <a:rPr lang="en-US" sz="1200" i="1" dirty="0">
                <a:latin typeface="Arial" pitchFamily="34" charset="0"/>
                <a:cs typeface="Arial" pitchFamily="34" charset="0"/>
              </a:rPr>
              <a:t>To change images on this slide, select a picture and delete it. Then click the Insert Picture icon</a:t>
            </a:r>
          </a:p>
          <a:p>
            <a:r>
              <a:rPr lang="en-US" sz="1200" i="1" dirty="0">
                <a:latin typeface="Arial" pitchFamily="34" charset="0"/>
                <a:cs typeface="Arial" pitchFamily="34" charset="0"/>
              </a:rPr>
              <a:t>in the placeholder to insert your own image.</a:t>
            </a:r>
          </a:p>
        </p:txBody>
      </p:sp>
      <p:pic>
        <p:nvPicPr>
          <p:cNvPr id="27" name="Picture Placeholder 26"/>
          <p:cNvPicPr>
            <a:picLocks noGrp="1" noChangeAspect="1"/>
          </p:cNvPicPr>
          <p:nvPr>
            <p:ph type="pic" idx="1"/>
          </p:nvPr>
        </p:nvPicPr>
        <p:blipFill>
          <a:blip r:embed="rId3">
            <a:extLst>
              <a:ext uri="{28A0092B-C50C-407E-A947-70E740481C1C}">
                <a14:useLocalDpi xmlns:a14="http://schemas.microsoft.com/office/drawing/2010/main" val="0"/>
              </a:ext>
            </a:extLst>
          </a:blip>
          <a:srcRect l="24100" r="24100"/>
          <a:stretch>
            <a:fillRect/>
          </a:stretch>
        </p:blipFill>
        <p:spPr/>
      </p:pic>
      <p:pic>
        <p:nvPicPr>
          <p:cNvPr id="5" name="Picture Placeholder 4"/>
          <p:cNvPicPr>
            <a:picLocks noGrp="1" noChangeAspect="1"/>
          </p:cNvPicPr>
          <p:nvPr>
            <p:ph type="pic" idx="10"/>
          </p:nvPr>
        </p:nvPicPr>
        <p:blipFill rotWithShape="1">
          <a:blip r:embed="rId4" cstate="screen">
            <a:extLst>
              <a:ext uri="{28A0092B-C50C-407E-A947-70E740481C1C}">
                <a14:useLocalDpi xmlns:a14="http://schemas.microsoft.com/office/drawing/2010/main" val="0"/>
              </a:ext>
            </a:extLst>
          </a:blip>
          <a:srcRect l="18136" t="-111" r="30042" b="111"/>
          <a:stretch/>
        </p:blipFill>
        <p:spPr>
          <a:xfrm>
            <a:off x="4719734" y="914400"/>
            <a:ext cx="3474720" cy="5029200"/>
          </a:xfrm>
        </p:spPr>
      </p:pic>
    </p:spTree>
    <p:extLst>
      <p:ext uri="{BB962C8B-B14F-4D97-AF65-F5344CB8AC3E}">
        <p14:creationId xmlns:p14="http://schemas.microsoft.com/office/powerpoint/2010/main" val="794872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240015" y="1988840"/>
            <a:ext cx="4197797" cy="3421360"/>
          </a:xfrm>
        </p:spPr>
        <p:txBody>
          <a:bodyPr/>
          <a:lstStyle/>
          <a:p>
            <a:r>
              <a:rPr lang="en-US" sz="3600" b="1" dirty="0"/>
              <a:t>W</a:t>
            </a:r>
            <a:r>
              <a:rPr lang="en-US" sz="4400" b="1" dirty="0"/>
              <a:t>ord Search</a:t>
            </a:r>
          </a:p>
        </p:txBody>
      </p:sp>
      <p:pic>
        <p:nvPicPr>
          <p:cNvPr id="5" name="Picture 4"/>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flipH="1">
            <a:off x="2495600" y="764704"/>
            <a:ext cx="7942212" cy="5048588"/>
          </a:xfrm>
          <a:prstGeom prst="rect">
            <a:avLst/>
          </a:prstGeom>
        </p:spPr>
      </p:pic>
      <p:sp>
        <p:nvSpPr>
          <p:cNvPr id="4" name="TextBox 3"/>
          <p:cNvSpPr txBox="1"/>
          <p:nvPr/>
        </p:nvSpPr>
        <p:spPr>
          <a:xfrm>
            <a:off x="6528048" y="2924944"/>
            <a:ext cx="3744416" cy="1261884"/>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endParaRPr lang="en-GB" dirty="0"/>
          </a:p>
          <a:p>
            <a:pPr algn="ctr"/>
            <a:r>
              <a:rPr lang="hu-HU" sz="4000" b="1" dirty="0" smtClean="0"/>
              <a:t>IGEKUTATÁS</a:t>
            </a:r>
            <a:endParaRPr lang="en-GB" dirty="0"/>
          </a:p>
          <a:p>
            <a:endParaRPr lang="en-GB" dirty="0"/>
          </a:p>
        </p:txBody>
      </p:sp>
    </p:spTree>
    <p:extLst>
      <p:ext uri="{BB962C8B-B14F-4D97-AF65-F5344CB8AC3E}">
        <p14:creationId xmlns:p14="http://schemas.microsoft.com/office/powerpoint/2010/main" val="328099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dirty="0" smtClean="0"/>
              <a:t>KÜLÖNLEGES IMÁDSÁG</a:t>
            </a:r>
            <a:endParaRPr lang="en-US" dirty="0"/>
          </a:p>
        </p:txBody>
      </p:sp>
      <p:pic>
        <p:nvPicPr>
          <p:cNvPr id="3" name="Picture 2" descr="Related image"/>
          <p:cNvPicPr/>
          <p:nvPr/>
        </p:nvPicPr>
        <p:blipFill>
          <a:blip r:embed="rId3">
            <a:extLst>
              <a:ext uri="{28A0092B-C50C-407E-A947-70E740481C1C}">
                <a14:useLocalDpi xmlns:a14="http://schemas.microsoft.com/office/drawing/2010/main" val="0"/>
              </a:ext>
            </a:extLst>
          </a:blip>
          <a:srcRect/>
          <a:stretch>
            <a:fillRect/>
          </a:stretch>
        </p:blipFill>
        <p:spPr bwMode="auto">
          <a:xfrm>
            <a:off x="3287688" y="2060848"/>
            <a:ext cx="5534025" cy="4019550"/>
          </a:xfrm>
          <a:prstGeom prst="rect">
            <a:avLst/>
          </a:prstGeom>
          <a:noFill/>
          <a:ln>
            <a:noFill/>
          </a:ln>
        </p:spPr>
      </p:pic>
    </p:spTree>
    <p:extLst>
      <p:ext uri="{BB962C8B-B14F-4D97-AF65-F5344CB8AC3E}">
        <p14:creationId xmlns:p14="http://schemas.microsoft.com/office/powerpoint/2010/main" val="353738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atercolor Wedding 16x9">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tercolorWedding_16x9.potx" id="{D58A2463-0CA6-4FC5-9DE0-36068EFA8F51}" vid="{A2BB13D7-0A02-4505-8110-9455F5B96B23}"/>
    </a:ext>
  </a:extLst>
</a:theme>
</file>

<file path=ppt/theme/theme2.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Watercolor Wedding">
      <a:dk1>
        <a:sysClr val="windowText" lastClr="000000"/>
      </a:dk1>
      <a:lt1>
        <a:sysClr val="window" lastClr="FFFFFF"/>
      </a:lt1>
      <a:dk2>
        <a:srgbClr val="262626"/>
      </a:dk2>
      <a:lt2>
        <a:srgbClr val="EEECE1"/>
      </a:lt2>
      <a:accent1>
        <a:srgbClr val="F391A8"/>
      </a:accent1>
      <a:accent2>
        <a:srgbClr val="F7B77D"/>
      </a:accent2>
      <a:accent3>
        <a:srgbClr val="AED88C"/>
      </a:accent3>
      <a:accent4>
        <a:srgbClr val="F3D789"/>
      </a:accent4>
      <a:accent5>
        <a:srgbClr val="F7C1D8"/>
      </a:accent5>
      <a:accent6>
        <a:srgbClr val="AAC09B"/>
      </a:accent6>
      <a:hlink>
        <a:srgbClr val="F391A8"/>
      </a:hlink>
      <a:folHlink>
        <a:srgbClr val="A6A6A6"/>
      </a:folHlink>
    </a:clrScheme>
    <a:fontScheme name="Gabriola-Palatino Linotype">
      <a:majorFont>
        <a:latin typeface="Gabriola"/>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D17F62-7DAD-4674-AAB4-FAEC48645BB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Wedding photo album (Watercolor design, widescreen)</Template>
  <TotalTime>0</TotalTime>
  <Words>115</Words>
  <Application>Microsoft Office PowerPoint</Application>
  <PresentationFormat>Szélesvásznú</PresentationFormat>
  <Paragraphs>106</Paragraphs>
  <Slides>6</Slides>
  <Notes>6</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6</vt:i4>
      </vt:variant>
    </vt:vector>
  </HeadingPairs>
  <TitlesOfParts>
    <vt:vector size="11" baseType="lpstr">
      <vt:lpstr>Arial</vt:lpstr>
      <vt:lpstr>Arial Black</vt:lpstr>
      <vt:lpstr>Gabriola</vt:lpstr>
      <vt:lpstr>Palatino Linotype</vt:lpstr>
      <vt:lpstr>Watercolor Wedding 16x9</vt:lpstr>
      <vt:lpstr>PowerPoint bemutató</vt:lpstr>
      <vt:lpstr>Üdvözlés és imádság</vt:lpstr>
      <vt:lpstr>PowerPoint bemutató</vt:lpstr>
      <vt:lpstr>BEMELEGÍTÉS</vt:lpstr>
      <vt:lpstr>PowerPoint bemutató</vt:lpstr>
      <vt:lpstr>KÜLÖNLEGES IMÁDSÁG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2016-12-08T16:38:52Z</dcterms:created>
  <dcterms:modified xsi:type="dcterms:W3CDTF">2018-01-07T20:14:04Z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TC038959009991</vt:lpwstr>
  </property>
</Properties>
</file>